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9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2C77B89-F016-4AB1-BA75-41AA58F3A5C1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16F6C88-BBA2-4E41-8BD8-678D706A520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04A56-1270-4D6E-877D-855FBD6E6EAA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B1908-70F1-4B16-9E3C-0F1B8D8F07C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28F74-1F9B-48C5-810A-0B7FD96FDE95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712EE-A225-445E-8895-E7CA70B265F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ED4C1-BB56-4278-BE04-A4F5CA9FEC5B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8F9D3-AC37-4040-A145-A275A8AB525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D35C0-CA6A-4D4D-99ED-55AAE78F91D2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09EE2-7372-46DC-B557-F11C83DF461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30B0E-9D73-4D61-8FCB-46ACFB270011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9CA56-8012-4878-BE79-295E5E50137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EF846-CF9C-420C-9EC2-B475AA8E4982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918C4-6B36-492D-8102-D607B1CBF8F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0A875-11A8-45AF-961F-06B9B029ADF0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32F0C-A408-4E25-885E-A82DCBC1D75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232EE-B625-440E-AD3A-3CD7AFCBF2C6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2659C-F5E2-4607-8CC5-3B735CD5443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25775-B2CB-41A2-9CBF-C9E89801CD41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E0970-5F4A-4B7B-B2B7-0DC181ECF6B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8BE9B-F551-4C62-91CE-C7118657D9DB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9C553-8016-4D7D-9780-486860E23BF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5FBB9-D8FF-4B1C-9824-B83AE4DD5BF6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9907A-955C-4A81-AE52-45F9129645E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3341EE-83FD-4F21-BE19-2B46F6A85850}" type="datetimeFigureOut">
              <a:rPr lang="en-US"/>
              <a:pPr>
                <a:defRPr/>
              </a:pPr>
              <a:t>2/13/2015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28CC6D-E827-4AE7-9922-5D0E8D129B2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772400" cy="3227401"/>
          </a:xfrm>
        </p:spPr>
        <p:txBody>
          <a:bodyPr/>
          <a:lstStyle/>
          <a:p>
            <a:pPr rtl="1"/>
            <a:r>
              <a:rPr lang="ar-TN" dirty="0" smtClean="0">
                <a:cs typeface="Kufi14 Bold" pitchFamily="2" charset="-78"/>
              </a:rPr>
              <a:t>الجمهورية التونسية</a:t>
            </a:r>
            <a:br>
              <a:rPr lang="ar-TN" dirty="0" smtClean="0">
                <a:cs typeface="Kufi14 Bold" pitchFamily="2" charset="-78"/>
              </a:rPr>
            </a:br>
            <a:r>
              <a:rPr lang="ar-TN" dirty="0" smtClean="0">
                <a:cs typeface="Kufi14 Bold" pitchFamily="2" charset="-78"/>
              </a:rPr>
              <a:t>وزارة التربية</a:t>
            </a:r>
            <a:br>
              <a:rPr lang="ar-TN" dirty="0" smtClean="0">
                <a:cs typeface="Kufi14 Bold" pitchFamily="2" charset="-78"/>
              </a:rPr>
            </a:br>
            <a:r>
              <a:rPr lang="ar-TN" dirty="0" smtClean="0">
                <a:cs typeface="Kufi14 Bold" pitchFamily="2" charset="-78"/>
              </a:rPr>
              <a:t>المندوبية </a:t>
            </a:r>
            <a:r>
              <a:rPr lang="ar-TN" dirty="0" err="1" smtClean="0">
                <a:cs typeface="Kufi14 Bold" pitchFamily="2" charset="-78"/>
              </a:rPr>
              <a:t>الجهوية</a:t>
            </a:r>
            <a:r>
              <a:rPr lang="ar-TN" dirty="0" smtClean="0">
                <a:cs typeface="Kufi14 Bold" pitchFamily="2" charset="-78"/>
              </a:rPr>
              <a:t> للتربية ببنزرت</a:t>
            </a:r>
            <a:br>
              <a:rPr lang="ar-TN" dirty="0" smtClean="0">
                <a:cs typeface="Kufi14 Bold" pitchFamily="2" charset="-78"/>
              </a:rPr>
            </a:b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910" y="2357430"/>
            <a:ext cx="8229600" cy="2357454"/>
          </a:xfrm>
        </p:spPr>
        <p:txBody>
          <a:bodyPr/>
          <a:lstStyle/>
          <a:p>
            <a:pPr rtl="1"/>
            <a:r>
              <a:rPr lang="ar-TN" dirty="0" smtClean="0">
                <a:cs typeface="Kufi14 Bold" pitchFamily="2" charset="-78"/>
              </a:rPr>
              <a:t>أهم المشاريع والانجازات في المجال التربوي المنجزة والمبرمجة</a:t>
            </a:r>
            <a:br>
              <a:rPr lang="ar-TN" dirty="0" smtClean="0">
                <a:cs typeface="Kufi14 Bold" pitchFamily="2" charset="-78"/>
              </a:rPr>
            </a:br>
            <a:r>
              <a:rPr lang="ar-TN" dirty="0" err="1" smtClean="0">
                <a:cs typeface="Kufi14 Bold" pitchFamily="2" charset="-78"/>
              </a:rPr>
              <a:t>بمعتمدية</a:t>
            </a:r>
            <a:r>
              <a:rPr lang="ar-TN" dirty="0" smtClean="0">
                <a:cs typeface="Kufi14 Bold" pitchFamily="2" charset="-78"/>
              </a:rPr>
              <a:t> العالية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824179" y="3143248"/>
            <a:ext cx="5868914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 rtl="1"/>
            <a:r>
              <a:rPr lang="ar-TN" sz="4800" dirty="0" smtClean="0">
                <a:cs typeface="AF_Najed" pitchFamily="2" charset="-78"/>
              </a:rPr>
              <a:t>المرحلة الأولى من التعليم الأساسي </a:t>
            </a:r>
            <a:endParaRPr lang="th-TH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14942" y="1142984"/>
            <a:ext cx="3401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3200" dirty="0" smtClean="0">
                <a:cs typeface="AF_Najed" pitchFamily="2" charset="-78"/>
              </a:rPr>
              <a:t>السنة الدراسية 2014-2015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714348" y="4071942"/>
          <a:ext cx="7858179" cy="1736145"/>
        </p:xfrm>
        <a:graphic>
          <a:graphicData uri="http://schemas.openxmlformats.org/drawingml/2006/table">
            <a:tbl>
              <a:tblPr rtl="1"/>
              <a:tblGrid>
                <a:gridCol w="856549"/>
                <a:gridCol w="467208"/>
                <a:gridCol w="480185"/>
                <a:gridCol w="532099"/>
                <a:gridCol w="535343"/>
                <a:gridCol w="480185"/>
                <a:gridCol w="558053"/>
                <a:gridCol w="613211"/>
                <a:gridCol w="480185"/>
                <a:gridCol w="480185"/>
                <a:gridCol w="554810"/>
                <a:gridCol w="486675"/>
                <a:gridCol w="476943"/>
                <a:gridCol w="438007"/>
                <a:gridCol w="418541"/>
              </a:tblGrid>
              <a:tr h="594570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المدارس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القاعات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الفصول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</a:t>
                      </a:r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الورشات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المساكن الوظيفية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المدارس التي </a:t>
                      </a:r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بها</a:t>
                      </a:r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: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9457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بلدي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غير بلدي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بلدي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غير بلدي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ماء صالح للشراب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نور كهربائي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مجموعة صحية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قاعة </a:t>
                      </a:r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اعلامية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انترنات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005"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47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20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67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3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714347" y="2143117"/>
          <a:ext cx="7858181" cy="1808508"/>
        </p:xfrm>
        <a:graphic>
          <a:graphicData uri="http://schemas.openxmlformats.org/drawingml/2006/table">
            <a:tbl>
              <a:tblPr rtl="1"/>
              <a:tblGrid>
                <a:gridCol w="855136"/>
                <a:gridCol w="466438"/>
                <a:gridCol w="492352"/>
                <a:gridCol w="531221"/>
                <a:gridCol w="534460"/>
                <a:gridCol w="479394"/>
                <a:gridCol w="557134"/>
                <a:gridCol w="612200"/>
                <a:gridCol w="479394"/>
                <a:gridCol w="479394"/>
                <a:gridCol w="553895"/>
                <a:gridCol w="485872"/>
                <a:gridCol w="476155"/>
                <a:gridCol w="437285"/>
                <a:gridCol w="417851"/>
              </a:tblGrid>
              <a:tr h="532698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المدارس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القاعات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الفصول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</a:t>
                      </a:r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الورشات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المساكن الوظيفية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عدد المدارس التي بها: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3269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بلدي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غير بلدي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بلدي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غير بلدي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ماء صالح للشراب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نور كهربائي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مجموعة صحية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قاعة اعلامية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انترنات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082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1667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1503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3170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55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124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179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24.77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17.71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191.04%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53030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1029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1302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2331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84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25.34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12.40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92</a:t>
                      </a:r>
                    </a:p>
                  </a:txBody>
                  <a:tcPr marL="7697" marR="7697" marT="76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ZoneTexte 8"/>
          <p:cNvSpPr txBox="1"/>
          <p:nvPr/>
        </p:nvSpPr>
        <p:spPr>
          <a:xfrm>
            <a:off x="2571736" y="1285860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البناءات والتجهيزات</a:t>
            </a: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642910" y="1835729"/>
          <a:ext cx="8072493" cy="1664709"/>
        </p:xfrm>
        <a:graphic>
          <a:graphicData uri="http://schemas.openxmlformats.org/drawingml/2006/table">
            <a:tbl>
              <a:tblPr rtl="1"/>
              <a:tblGrid>
                <a:gridCol w="889828"/>
                <a:gridCol w="485360"/>
                <a:gridCol w="498843"/>
                <a:gridCol w="552772"/>
                <a:gridCol w="556143"/>
                <a:gridCol w="498843"/>
                <a:gridCol w="495473"/>
                <a:gridCol w="1132509"/>
                <a:gridCol w="1071838"/>
                <a:gridCol w="1001056"/>
                <a:gridCol w="889828"/>
              </a:tblGrid>
              <a:tr h="570106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التلاميذ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المدرسون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عدد الفصول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متوسط كثافة الفصل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معدل عدد التلاميذ لكل مدرس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نسبة التداول على القاعات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10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4497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1667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1503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3170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55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179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24.77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17.71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191.04%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2500298" y="1071546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التلاميذ والإطار التربوي</a:t>
            </a:r>
            <a:endParaRPr lang="th-TH" sz="3600" dirty="0"/>
          </a:p>
        </p:txBody>
      </p:sp>
      <p:sp>
        <p:nvSpPr>
          <p:cNvPr id="8" name="ZoneTexte 7"/>
          <p:cNvSpPr txBox="1"/>
          <p:nvPr/>
        </p:nvSpPr>
        <p:spPr>
          <a:xfrm>
            <a:off x="714348" y="3639925"/>
            <a:ext cx="807249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نسبة الارتقاء إلى السنة السابعة وعدد المنقطعين عن التعليم</a:t>
            </a:r>
            <a:endParaRPr lang="th-TH" sz="3600" dirty="0"/>
          </a:p>
        </p:txBody>
      </p:sp>
      <p:graphicFrame>
        <p:nvGraphicFramePr>
          <p:cNvPr id="10" name="Tableau 9"/>
          <p:cNvGraphicFramePr>
            <a:graphicFrameLocks noGrp="1"/>
          </p:cNvGraphicFramePr>
          <p:nvPr/>
        </p:nvGraphicFramePr>
        <p:xfrm>
          <a:off x="714345" y="4500570"/>
          <a:ext cx="8001059" cy="1714512"/>
        </p:xfrm>
        <a:graphic>
          <a:graphicData uri="http://schemas.openxmlformats.org/drawingml/2006/table">
            <a:tbl>
              <a:tblPr rtl="1"/>
              <a:tblGrid>
                <a:gridCol w="1063585"/>
                <a:gridCol w="580138"/>
                <a:gridCol w="596252"/>
                <a:gridCol w="660712"/>
                <a:gridCol w="664741"/>
                <a:gridCol w="596252"/>
                <a:gridCol w="596252"/>
                <a:gridCol w="761430"/>
                <a:gridCol w="596252"/>
                <a:gridCol w="592224"/>
                <a:gridCol w="1293221"/>
              </a:tblGrid>
              <a:tr h="587161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المترشحون (جوان 2014)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الناجحون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نسبة النجاح(%)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المنقطعون عن التعليم بالمرحلة الثانوية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871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190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231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245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476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211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229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440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92.44%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14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20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543591" y="3143248"/>
            <a:ext cx="6149504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 rtl="1"/>
            <a:r>
              <a:rPr lang="ar-TN" sz="4800" dirty="0" smtClean="0">
                <a:cs typeface="AF_Najed" pitchFamily="2" charset="-78"/>
              </a:rPr>
              <a:t>المرحلة الثانية من التعليم الأساسي </a:t>
            </a:r>
          </a:p>
          <a:p>
            <a:pPr algn="ctr" rtl="1"/>
            <a:r>
              <a:rPr lang="ar-TN" sz="4800" dirty="0" smtClean="0">
                <a:cs typeface="AF_Najed" pitchFamily="2" charset="-78"/>
              </a:rPr>
              <a:t>والتعليم الثانوي</a:t>
            </a:r>
            <a:endParaRPr lang="th-TH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14942" y="1142984"/>
            <a:ext cx="3401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3200" dirty="0" smtClean="0">
                <a:cs typeface="AF_Najed" pitchFamily="2" charset="-78"/>
              </a:rPr>
              <a:t>السنة الدراسية 2014-2015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571736" y="1285860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البناءات والتجهيزات</a:t>
            </a:r>
            <a:endParaRPr lang="th-TH" sz="3600" dirty="0"/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642911" y="2285992"/>
          <a:ext cx="7929617" cy="1202979"/>
        </p:xfrm>
        <a:graphic>
          <a:graphicData uri="http://schemas.openxmlformats.org/drawingml/2006/table">
            <a:tbl>
              <a:tblPr rtl="1"/>
              <a:tblGrid>
                <a:gridCol w="881440"/>
                <a:gridCol w="480785"/>
                <a:gridCol w="467431"/>
                <a:gridCol w="494140"/>
                <a:gridCol w="550900"/>
                <a:gridCol w="480785"/>
                <a:gridCol w="494140"/>
                <a:gridCol w="631030"/>
                <a:gridCol w="494140"/>
                <a:gridCol w="494140"/>
                <a:gridCol w="574272"/>
                <a:gridCol w="507495"/>
                <a:gridCol w="494140"/>
                <a:gridCol w="454076"/>
                <a:gridCol w="430703"/>
              </a:tblGrid>
              <a:tr h="785939"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مدارس </a:t>
                      </a:r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اعدادية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منها مدارس </a:t>
                      </a:r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اعدادية</a:t>
                      </a:r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 تقنية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منها تدرس الأولى والثانية ثانوي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معاهد ثانوية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القاعات العادية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القاعات المختصة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القاعات الرياضية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المطاعم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المبيتات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طاقة </a:t>
                      </a:r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الإستعاب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محلات تمريض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قاعة اعلامية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انترنات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069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68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571470" y="4786322"/>
          <a:ext cx="8072495" cy="1214446"/>
        </p:xfrm>
        <a:graphic>
          <a:graphicData uri="http://schemas.openxmlformats.org/drawingml/2006/table">
            <a:tbl>
              <a:tblPr rtl="1"/>
              <a:tblGrid>
                <a:gridCol w="1060796"/>
                <a:gridCol w="578616"/>
                <a:gridCol w="610761"/>
                <a:gridCol w="658979"/>
                <a:gridCol w="755415"/>
                <a:gridCol w="578616"/>
                <a:gridCol w="594689"/>
                <a:gridCol w="759433"/>
                <a:gridCol w="594689"/>
                <a:gridCol w="590671"/>
                <a:gridCol w="1289830"/>
              </a:tblGrid>
              <a:tr h="320479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المعاهد الخاصة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التلاميذ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الفصول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متوسط كثافة الفصل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الأساتذة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معدل التلاميذ لكل أستاذ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48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  <a:endParaRPr lang="ar-TN" sz="11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1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20479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1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70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34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14.86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17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1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6.12</a:t>
                      </a:r>
                    </a:p>
                  </a:txBody>
                  <a:tcPr marL="9312" marR="9312" marT="931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2714612" y="3786190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معطيات عامة</a:t>
            </a: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571472" y="1928802"/>
          <a:ext cx="8001055" cy="1214444"/>
        </p:xfrm>
        <a:graphic>
          <a:graphicData uri="http://schemas.openxmlformats.org/drawingml/2006/table">
            <a:tbl>
              <a:tblPr rtl="1"/>
              <a:tblGrid>
                <a:gridCol w="881954"/>
                <a:gridCol w="481065"/>
                <a:gridCol w="494429"/>
                <a:gridCol w="547880"/>
                <a:gridCol w="551221"/>
                <a:gridCol w="494429"/>
                <a:gridCol w="491088"/>
                <a:gridCol w="1122486"/>
                <a:gridCol w="1062352"/>
                <a:gridCol w="992197"/>
                <a:gridCol w="881954"/>
              </a:tblGrid>
              <a:tr h="335878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2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التلاميذ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المدرسون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متوسط كثافة الفصل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معدل عدد التلاميذ للأستاذ الواحد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عدد التلاميذ المقيمين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عدد الفصول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586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  <a:endParaRPr lang="ar-TN" sz="12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20980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1029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1302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2331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25.34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12.40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92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786050" y="1068157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التلاميذ والإطار التعليم</a:t>
            </a:r>
            <a:endParaRPr lang="th-TH" sz="3600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571471" y="4429132"/>
          <a:ext cx="7929619" cy="1428761"/>
        </p:xfrm>
        <a:graphic>
          <a:graphicData uri="http://schemas.openxmlformats.org/drawingml/2006/table">
            <a:tbl>
              <a:tblPr rtl="1"/>
              <a:tblGrid>
                <a:gridCol w="1054089"/>
                <a:gridCol w="574958"/>
                <a:gridCol w="590928"/>
                <a:gridCol w="654813"/>
                <a:gridCol w="658805"/>
                <a:gridCol w="590928"/>
                <a:gridCol w="590928"/>
                <a:gridCol w="754631"/>
                <a:gridCol w="590928"/>
                <a:gridCol w="586936"/>
                <a:gridCol w="1281675"/>
              </a:tblGrid>
              <a:tr h="488465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2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المترشحون</a:t>
                      </a:r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 (جوان 2014)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الناجحون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نسبة النجاح(%)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المنقطعون عن التعليم بالمرحلة الثانوية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88465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  <a:endParaRPr lang="ar-TN" sz="12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  <a:endParaRPr lang="ar-TN" sz="12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831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75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179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254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43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164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64.57%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47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30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77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500034" y="3425611"/>
            <a:ext cx="807249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نسبة النجاح في </a:t>
            </a:r>
            <a:r>
              <a:rPr lang="ar-TN" sz="3600" dirty="0" err="1" smtClean="0">
                <a:cs typeface="AF_Najed" pitchFamily="2" charset="-78"/>
              </a:rPr>
              <a:t>الباكالوريا</a:t>
            </a:r>
            <a:r>
              <a:rPr lang="ar-TN" sz="3600" dirty="0" smtClean="0">
                <a:cs typeface="AF_Najed" pitchFamily="2" charset="-78"/>
              </a:rPr>
              <a:t> وعدد المنقطعين عن التعليم </a:t>
            </a: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543591" y="3143248"/>
            <a:ext cx="5671615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4800" dirty="0" smtClean="0">
                <a:cs typeface="AF_Najed" pitchFamily="2" charset="-78"/>
              </a:rPr>
              <a:t>السّنة التحضيرية</a:t>
            </a:r>
            <a:endParaRPr lang="th-TH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14942" y="1142984"/>
            <a:ext cx="3401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3200" dirty="0" smtClean="0">
                <a:cs typeface="AF_Najed" pitchFamily="2" charset="-78"/>
              </a:rPr>
              <a:t>السنة الدراسية 2014-2015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642910" y="2966402"/>
          <a:ext cx="7786743" cy="1748481"/>
        </p:xfrm>
        <a:graphic>
          <a:graphicData uri="http://schemas.openxmlformats.org/drawingml/2006/table">
            <a:tbl>
              <a:tblPr rtl="1"/>
              <a:tblGrid>
                <a:gridCol w="849112"/>
                <a:gridCol w="463152"/>
                <a:gridCol w="476017"/>
                <a:gridCol w="472802"/>
                <a:gridCol w="530696"/>
                <a:gridCol w="476017"/>
                <a:gridCol w="604671"/>
                <a:gridCol w="607887"/>
                <a:gridCol w="476017"/>
                <a:gridCol w="476017"/>
                <a:gridCol w="549992"/>
                <a:gridCol w="482449"/>
                <a:gridCol w="472802"/>
                <a:gridCol w="849112"/>
              </a:tblGrid>
              <a:tr h="582827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2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المدارس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نسبة(%) المدارس التي </a:t>
                      </a:r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بها</a:t>
                      </a:r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 تحضيري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الأطفال المسجلين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الأفواج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متوسط كثافة الفوج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المربين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معدل عدد الأطفال لكل مربي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282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بلدي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غير بلدي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82827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60.00%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193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21.44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21.44</a:t>
                      </a:r>
                    </a:p>
                  </a:txBody>
                  <a:tcPr marL="7710" marR="7710" marT="771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786050" y="1353909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التلاميذ والإطار التعليم</a:t>
            </a: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543591" y="3143248"/>
            <a:ext cx="5671615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4800" dirty="0" smtClean="0">
                <a:cs typeface="AF_Najed" pitchFamily="2" charset="-78"/>
              </a:rPr>
              <a:t>التّعليم الخاص</a:t>
            </a:r>
            <a:endParaRPr lang="th-TH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14942" y="1142984"/>
            <a:ext cx="3401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3200" dirty="0" smtClean="0">
                <a:cs typeface="AF_Najed" pitchFamily="2" charset="-78"/>
              </a:rPr>
              <a:t>السنة الدراسية 2014-2015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785786" y="2857496"/>
          <a:ext cx="7572427" cy="1545039"/>
        </p:xfrm>
        <a:graphic>
          <a:graphicData uri="http://schemas.openxmlformats.org/drawingml/2006/table">
            <a:tbl>
              <a:tblPr rtl="1"/>
              <a:tblGrid>
                <a:gridCol w="997068"/>
                <a:gridCol w="543856"/>
                <a:gridCol w="558962"/>
                <a:gridCol w="619390"/>
                <a:gridCol w="710033"/>
                <a:gridCol w="543856"/>
                <a:gridCol w="558962"/>
                <a:gridCol w="713809"/>
                <a:gridCol w="558962"/>
                <a:gridCol w="555186"/>
                <a:gridCol w="1212343"/>
              </a:tblGrid>
              <a:tr h="529123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المعتمدية</a:t>
                      </a:r>
                      <a:endParaRPr lang="ar-TN" sz="12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المعاهد الخاصة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التلاميذ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عدد الفصول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متوسط كثافة الفصل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الأساتذة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معدل التلاميذ لكل أستاذ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12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ذكور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 err="1">
                          <a:solidFill>
                            <a:srgbClr val="000000"/>
                          </a:solidFill>
                          <a:latin typeface="Tahoma"/>
                        </a:rPr>
                        <a:t>اناث</a:t>
                      </a:r>
                      <a:endParaRPr lang="ar-TN" sz="12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المجموع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86793"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العالية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70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34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14.86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17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6.12</a:t>
                      </a:r>
                    </a:p>
                  </a:txBody>
                  <a:tcPr marL="9331" marR="9331" marT="93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2786050" y="1353909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معطيات عامة</a:t>
            </a: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543591" y="3143248"/>
            <a:ext cx="5671615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4800" dirty="0" smtClean="0">
                <a:cs typeface="AF_Najed" pitchFamily="2" charset="-78"/>
              </a:rPr>
              <a:t>مشاريع المؤسسات التربوية بالعالية</a:t>
            </a:r>
            <a:endParaRPr lang="th-TH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14942" y="1142984"/>
            <a:ext cx="3401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3200" dirty="0" smtClean="0">
                <a:cs typeface="AF_Najed" pitchFamily="2" charset="-78"/>
              </a:rPr>
              <a:t>السنة الدراسية 2014-2015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642910" y="1428740"/>
          <a:ext cx="8001056" cy="4786340"/>
        </p:xfrm>
        <a:graphic>
          <a:graphicData uri="http://schemas.openxmlformats.org/drawingml/2006/table">
            <a:tbl>
              <a:tblPr rtl="1"/>
              <a:tblGrid>
                <a:gridCol w="374319"/>
                <a:gridCol w="821574"/>
                <a:gridCol w="605514"/>
                <a:gridCol w="655058"/>
                <a:gridCol w="693590"/>
                <a:gridCol w="622030"/>
                <a:gridCol w="622030"/>
                <a:gridCol w="847720"/>
                <a:gridCol w="772031"/>
                <a:gridCol w="489916"/>
                <a:gridCol w="600011"/>
                <a:gridCol w="897263"/>
              </a:tblGrid>
              <a:tr h="845438"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ع/ر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المؤسسة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المعتمدية</a:t>
                      </a:r>
                      <a:endParaRPr lang="ar-TN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بيان المشروع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الكلفة التقديرية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تاريخ الإعلان عن طلب العروض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تاريخ فتح العروض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تاريخ المصادقة على تقرير فرز العروض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مبلغ الصفقة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نسبة تقدم الأشغال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برنامج سنة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الملاحظات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9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المدرسة الإبتدائية أبو القاسم الشابي 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استشارة بناء جزء من السياج 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26/5/2014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10/6/2014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17,629.200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2013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تمت الاشغال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65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المدرسة الإبتدائية العوائشية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تهيئة و صيانة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100%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2013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تمت الاشغال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69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المدرسة الابتدائية وادي الحلة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بناء قاعة عادية و مكتب مدير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70,000.000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26/11/2013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12/12/2013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5/5/2014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88,312.970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70%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2013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انطلقت الاشغال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69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المدرسة الإبتدائية سيدي علي الشباب 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بناء مكتب مدير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2013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في انتظار اذن التزود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69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معهد 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بناء مخبر للتعليم التقني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150,000.000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2013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في طور الدراسة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69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المدرسة الإبتدائية ابن خلدون 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استشارة ء جزء من السياج 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90,000.000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23/10/2014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17/11/2014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في انتظار اذن التزود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69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المدرسة الإبتدائية الرحمانية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تهيئة و صيانة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560,000.000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في انتظار الاعلان عن طلب العروض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69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المدرسة الإبتدائية وادي الحلة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تهيئة و صيانة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53,300.000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3147" marR="3147" marT="31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2014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في انتظار الاعلان عن طلب العروض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69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معهد 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بناء مجموعة إدارية وقاعتين عاديتين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700,000.000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3147" marR="3147" marT="31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2015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في طور الدراسة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265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المدرسة الإعدادية ابن سينا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العالية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بناء مجموعة إدارية 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400,000.000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3147" marR="3147" marT="31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2015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5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في طور الدراسة</a:t>
                      </a:r>
                    </a:p>
                  </a:txBody>
                  <a:tcPr marL="3147" marR="3147" marT="31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14348" y="3143248"/>
            <a:ext cx="7643865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4800" dirty="0" smtClean="0">
                <a:cs typeface="AF_Najed" pitchFamily="2" charset="-78"/>
              </a:rPr>
              <a:t>جدول توزيع الحواسيب 2014</a:t>
            </a:r>
          </a:p>
          <a:p>
            <a:pPr algn="ctr" rtl="1"/>
            <a:r>
              <a:rPr lang="ar-TN" sz="4800" dirty="0" smtClean="0">
                <a:cs typeface="AF_Najed" pitchFamily="2" charset="-78"/>
              </a:rPr>
              <a:t>لصالح المؤسسات التربوية</a:t>
            </a:r>
            <a:endParaRPr lang="th-TH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14942" y="1142984"/>
            <a:ext cx="3401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3200" dirty="0" smtClean="0">
                <a:cs typeface="AF_Najed" pitchFamily="2" charset="-78"/>
              </a:rPr>
              <a:t>السنة الدراسية 2014-2015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500035" y="1857365"/>
          <a:ext cx="8215368" cy="1643074"/>
        </p:xfrm>
        <a:graphic>
          <a:graphicData uri="http://schemas.openxmlformats.org/drawingml/2006/table">
            <a:tbl>
              <a:tblPr rtl="1"/>
              <a:tblGrid>
                <a:gridCol w="653191"/>
                <a:gridCol w="653191"/>
                <a:gridCol w="2577138"/>
                <a:gridCol w="810551"/>
                <a:gridCol w="688820"/>
                <a:gridCol w="781375"/>
                <a:gridCol w="2051102"/>
              </a:tblGrid>
              <a:tr h="523729"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ع.ر.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الرمز </a:t>
                      </a:r>
                      <a:r>
                        <a:rPr lang="ar-TN" sz="1400" b="1" i="0" u="none" strike="noStrike" dirty="0" err="1">
                          <a:latin typeface="Times New Roman"/>
                        </a:rPr>
                        <a:t>الالي</a:t>
                      </a:r>
                      <a:endParaRPr lang="ar-TN" sz="1400" b="1" i="0" u="none" strike="noStrike" dirty="0">
                        <a:latin typeface="Times New Roman"/>
                      </a:endParaRP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المؤسسة 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عدد الحواسيب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عدد الطابعات 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400" b="1" i="0" u="none" strike="noStrike" dirty="0">
                          <a:latin typeface="Times New Roman"/>
                        </a:rPr>
                        <a:t>point d'</a:t>
                      </a:r>
                      <a:r>
                        <a:rPr lang="fr-FR" sz="1400" b="1" i="0" u="none" strike="noStrike" dirty="0" err="1">
                          <a:latin typeface="Times New Roman"/>
                        </a:rPr>
                        <a:t>accés</a:t>
                      </a:r>
                      <a:r>
                        <a:rPr lang="fr-FR" sz="1400" b="1" i="0" u="none" strike="noStrike" dirty="0">
                          <a:latin typeface="Times New Roman"/>
                        </a:rPr>
                        <a:t> 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ملاحظات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>
                          <a:latin typeface="Times New Roman"/>
                        </a:rPr>
                        <a:t>المدرسة الإبتدائية الطيب الشريف العالية 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6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>
                          <a:latin typeface="Times New Roman"/>
                        </a:rPr>
                        <a:t>المدرسة الإبتدائية العالية 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7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3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>
                          <a:latin typeface="Times New Roman"/>
                        </a:rPr>
                        <a:t>المدرسة الإبتدائية الشابي العالية 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8345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>
                          <a:latin typeface="Arial"/>
                        </a:rPr>
                        <a:t>عدد الحواسيب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15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616" marR="6616" marT="661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1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6616" marR="6616" marT="661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4214810" y="1000108"/>
            <a:ext cx="4450320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المدارس الابتدائية</a:t>
            </a:r>
            <a:endParaRPr lang="th-TH" sz="3600" dirty="0"/>
          </a:p>
        </p:txBody>
      </p:sp>
      <p:sp>
        <p:nvSpPr>
          <p:cNvPr id="8" name="ZoneTexte 7"/>
          <p:cNvSpPr txBox="1"/>
          <p:nvPr/>
        </p:nvSpPr>
        <p:spPr>
          <a:xfrm>
            <a:off x="5143504" y="3639925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المدارس الإعدادية والمعاهد</a:t>
            </a:r>
            <a:endParaRPr lang="th-TH" sz="3600" dirty="0"/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428596" y="4441844"/>
          <a:ext cx="8286807" cy="1844676"/>
        </p:xfrm>
        <a:graphic>
          <a:graphicData uri="http://schemas.openxmlformats.org/drawingml/2006/table">
            <a:tbl>
              <a:tblPr rtl="1"/>
              <a:tblGrid>
                <a:gridCol w="431968"/>
                <a:gridCol w="457379"/>
                <a:gridCol w="2731565"/>
                <a:gridCol w="838526"/>
                <a:gridCol w="647953"/>
                <a:gridCol w="825822"/>
                <a:gridCol w="2353594"/>
              </a:tblGrid>
              <a:tr h="781669"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ع.ر.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الرمز </a:t>
                      </a:r>
                      <a:r>
                        <a:rPr lang="ar-TN" sz="1400" b="1" i="0" u="none" strike="noStrike" dirty="0" err="1">
                          <a:latin typeface="Times New Roman"/>
                        </a:rPr>
                        <a:t>الالي</a:t>
                      </a:r>
                      <a:endParaRPr lang="ar-TN" sz="1400" b="1" i="0" u="none" strike="noStrike" dirty="0">
                        <a:latin typeface="Times New Roman"/>
                      </a:endParaRP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المؤسسة 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عدد الحواسيب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>
                          <a:latin typeface="Times New Roman"/>
                        </a:rPr>
                        <a:t>عدد الطابعات 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400" b="1" i="0" u="none" strike="noStrike">
                          <a:latin typeface="Times New Roman"/>
                        </a:rPr>
                        <a:t>point d'accés 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>
                          <a:latin typeface="Times New Roman"/>
                        </a:rPr>
                        <a:t>ملاحظات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49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>
                          <a:latin typeface="Times New Roman"/>
                        </a:rPr>
                        <a:t>معهد العالية 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10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49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>
                          <a:latin typeface="Times New Roman"/>
                        </a:rPr>
                        <a:t>المدرسة الإعدادية إبن سينا العالية 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10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013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1" i="0" u="none" strike="noStrike">
                          <a:latin typeface="Arial"/>
                        </a:rPr>
                        <a:t> 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>
                          <a:latin typeface="Arial"/>
                        </a:rPr>
                        <a:t>عدد الحواسيب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20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latin typeface="Times New Roman"/>
                        </a:rPr>
                        <a:t>0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Arial"/>
                        </a:rPr>
                        <a:t>0</a:t>
                      </a:r>
                    </a:p>
                  </a:txBody>
                  <a:tcPr marL="7012" marR="7012" marT="701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1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7012" marR="7012" marT="7012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14348" y="3143248"/>
            <a:ext cx="7643865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4800" dirty="0" smtClean="0">
                <a:cs typeface="AF_Najed" pitchFamily="2" charset="-78"/>
              </a:rPr>
              <a:t>جدول توزيع الحواسيب 2015</a:t>
            </a:r>
          </a:p>
          <a:p>
            <a:pPr algn="ctr" rtl="1"/>
            <a:r>
              <a:rPr lang="ar-TN" sz="4800" dirty="0" smtClean="0">
                <a:cs typeface="AF_Najed" pitchFamily="2" charset="-78"/>
              </a:rPr>
              <a:t>لصالح المؤسسات التربوية</a:t>
            </a:r>
            <a:endParaRPr lang="th-TH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14942" y="1142984"/>
            <a:ext cx="3401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3200" dirty="0" smtClean="0">
                <a:cs typeface="AF_Najed" pitchFamily="2" charset="-78"/>
              </a:rPr>
              <a:t>السنة الدراسية 2014-2015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571472" y="2143116"/>
          <a:ext cx="7810512" cy="1217931"/>
        </p:xfrm>
        <a:graphic>
          <a:graphicData uri="http://schemas.openxmlformats.org/drawingml/2006/table">
            <a:tbl>
              <a:tblPr rtl="1"/>
              <a:tblGrid>
                <a:gridCol w="585257"/>
                <a:gridCol w="574616"/>
                <a:gridCol w="2577788"/>
                <a:gridCol w="726249"/>
                <a:gridCol w="617179"/>
                <a:gridCol w="758173"/>
                <a:gridCol w="1971250"/>
              </a:tblGrid>
              <a:tr h="430116"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ع.ر.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الرمز </a:t>
                      </a:r>
                      <a:r>
                        <a:rPr lang="ar-TN" sz="1400" b="1" i="0" u="none" strike="noStrike" dirty="0" err="1">
                          <a:latin typeface="Times New Roman"/>
                        </a:rPr>
                        <a:t>الالي</a:t>
                      </a:r>
                      <a:endParaRPr lang="ar-TN" sz="1400" b="1" i="0" u="none" strike="noStrike" dirty="0">
                        <a:latin typeface="Times New Roman"/>
                      </a:endParaRP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المؤسسة 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>
                          <a:latin typeface="Times New Roman"/>
                        </a:rPr>
                        <a:t>عدد الحواسيب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>
                          <a:latin typeface="Times New Roman"/>
                        </a:rPr>
                        <a:t>عدد الطابعات 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400" b="1" i="0" u="none" strike="noStrike">
                          <a:latin typeface="Times New Roman"/>
                        </a:rPr>
                        <a:t>onduleur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>
                          <a:latin typeface="Times New Roman"/>
                        </a:rPr>
                        <a:t>ملاحظات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2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0" i="0" u="none" strike="noStrike" dirty="0">
                          <a:latin typeface="Times New Roman"/>
                        </a:rPr>
                        <a:t>المدرسة </a:t>
                      </a:r>
                      <a:r>
                        <a:rPr lang="ar-TN" sz="1400" b="0" i="0" u="none" strike="noStrike" dirty="0" err="1">
                          <a:latin typeface="Times New Roman"/>
                        </a:rPr>
                        <a:t>الإبتدائية</a:t>
                      </a:r>
                      <a:r>
                        <a:rPr lang="ar-TN" sz="1400" b="0" i="0" u="none" strike="noStrike" dirty="0">
                          <a:latin typeface="Times New Roman"/>
                        </a:rPr>
                        <a:t> سيدي علي الشباب 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7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4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2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0" i="0" u="none" strike="noStrike">
                          <a:latin typeface="Times New Roman"/>
                        </a:rPr>
                        <a:t>المدرسة الإبتدائية وادي الحلة 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3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780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 dirty="0">
                          <a:latin typeface="Arial"/>
                        </a:rPr>
                        <a:t>عدد الحواسيب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10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6237" marR="6237" marT="623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6237" marR="6237" marT="62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3929058" y="1142984"/>
            <a:ext cx="4450320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المدارس الابتدائية</a:t>
            </a:r>
            <a:endParaRPr lang="th-TH" sz="3600" dirty="0"/>
          </a:p>
        </p:txBody>
      </p:sp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571472" y="4214818"/>
          <a:ext cx="7810511" cy="1428759"/>
        </p:xfrm>
        <a:graphic>
          <a:graphicData uri="http://schemas.openxmlformats.org/drawingml/2006/table">
            <a:tbl>
              <a:tblPr rtl="1"/>
              <a:tblGrid>
                <a:gridCol w="472291"/>
                <a:gridCol w="2786517"/>
                <a:gridCol w="873738"/>
                <a:gridCol w="684822"/>
                <a:gridCol w="805846"/>
                <a:gridCol w="2187297"/>
              </a:tblGrid>
              <a:tr h="524220"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ع.ر.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 dirty="0">
                          <a:latin typeface="Times New Roman"/>
                        </a:rPr>
                        <a:t>المؤسسة 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>
                          <a:latin typeface="Times New Roman"/>
                        </a:rPr>
                        <a:t>عدد الحواسيب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>
                          <a:latin typeface="Times New Roman"/>
                        </a:rPr>
                        <a:t>عدد الطابعات 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400" b="1" i="0" u="none" strike="noStrike">
                          <a:latin typeface="Times New Roman"/>
                        </a:rPr>
                        <a:t>onduleur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TN" sz="1400" b="1" i="0" u="none" strike="noStrike">
                          <a:latin typeface="Times New Roman"/>
                        </a:rPr>
                        <a:t>ملاحظات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5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16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0" i="0" u="none" strike="noStrike" dirty="0">
                          <a:latin typeface="Times New Roman"/>
                        </a:rPr>
                        <a:t>المدرسة الإعدادية العهد الجديد العالية 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10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400" b="0" i="0" u="none" strike="noStrike">
                          <a:latin typeface="Times New Roman"/>
                        </a:rPr>
                        <a:t> 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5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18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0" i="0" u="none" strike="noStrike">
                          <a:latin typeface="Times New Roman"/>
                        </a:rPr>
                        <a:t>المدرسة الإعدادية بالختمين 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10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latin typeface="Times New Roman"/>
                        </a:rPr>
                        <a:t>1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400" b="0" i="0" u="none" strike="noStrike" dirty="0">
                          <a:latin typeface="Times New Roman"/>
                        </a:rPr>
                        <a:t> 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039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ar-TN" sz="1400" b="1" i="0" u="none" strike="noStrike">
                          <a:latin typeface="Arial"/>
                        </a:rPr>
                        <a:t>عدد الحواسيب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Times New Roman"/>
                        </a:rPr>
                        <a:t>20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Arial"/>
                        </a:rPr>
                        <a:t>2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>
                          <a:latin typeface="Arial"/>
                        </a:rPr>
                        <a:t>2</a:t>
                      </a: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4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6917" marR="6917" marT="691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4836588" y="3497049"/>
            <a:ext cx="3593064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المدارس الإعدادية والمعاهد</a:t>
            </a: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14348" y="3143248"/>
            <a:ext cx="7643865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4800" dirty="0" smtClean="0">
                <a:cs typeface="AF_Najed" pitchFamily="2" charset="-78"/>
              </a:rPr>
              <a:t>جدول توزيع الحواسيب 2015</a:t>
            </a:r>
          </a:p>
          <a:p>
            <a:pPr algn="ctr" rtl="1"/>
            <a:r>
              <a:rPr lang="ar-TN" sz="4800" dirty="0" smtClean="0">
                <a:cs typeface="AF_Najed" pitchFamily="2" charset="-78"/>
              </a:rPr>
              <a:t>لصالح المؤسسات التربوية</a:t>
            </a:r>
            <a:endParaRPr lang="th-TH" sz="4800" dirty="0"/>
          </a:p>
        </p:txBody>
      </p:sp>
      <p:sp>
        <p:nvSpPr>
          <p:cNvPr id="5" name="ZoneTexte 4"/>
          <p:cNvSpPr txBox="1"/>
          <p:nvPr/>
        </p:nvSpPr>
        <p:spPr>
          <a:xfrm>
            <a:off x="5214942" y="1142984"/>
            <a:ext cx="34018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TN" sz="3200" dirty="0" smtClean="0">
                <a:cs typeface="AF_Najed" pitchFamily="2" charset="-78"/>
              </a:rPr>
              <a:t>السنة الدراسية 2014-2015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4143372" y="1857364"/>
          <a:ext cx="4581525" cy="1706880"/>
        </p:xfrm>
        <a:graphic>
          <a:graphicData uri="http://schemas.openxmlformats.org/drawingml/2006/table">
            <a:tbl>
              <a:tblPr rtl="1"/>
              <a:tblGrid>
                <a:gridCol w="2175144"/>
                <a:gridCol w="1329608"/>
                <a:gridCol w="1076773"/>
              </a:tblGrid>
              <a:tr h="344805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المؤسسات التربوية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>
                          <a:latin typeface="Times New Roman"/>
                          <a:ea typeface="Times New Roman"/>
                          <a:cs typeface="Cordia New"/>
                        </a:rPr>
                        <a:t>عدد المدارس المرتبطة بشبكة الأنترنات عبر التدفق العالي 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fr-FR" sz="1400" b="1">
                          <a:latin typeface="Times New Roman"/>
                          <a:ea typeface="Times New Roman"/>
                          <a:cs typeface="Cordia New"/>
                        </a:rPr>
                        <a:t>ADSL 512 KO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عدد المدارس </a:t>
                      </a:r>
                      <a:r>
                        <a:rPr lang="ar-TN" sz="1400" b="1" dirty="0" err="1">
                          <a:latin typeface="Times New Roman"/>
                          <a:ea typeface="Times New Roman"/>
                          <a:cs typeface="Cordia New"/>
                        </a:rPr>
                        <a:t>الإبتدائية</a:t>
                      </a: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 المرتبطة بمفتاح </a:t>
                      </a:r>
                      <a:r>
                        <a:rPr lang="ar-TN" sz="1400" b="1" dirty="0" err="1">
                          <a:latin typeface="Times New Roman"/>
                          <a:ea typeface="Times New Roman"/>
                          <a:cs typeface="Cordia New"/>
                        </a:rPr>
                        <a:t>أنترنات</a:t>
                      </a: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 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fr-FR" sz="1400" b="1" dirty="0">
                          <a:latin typeface="Times New Roman"/>
                          <a:ea typeface="Times New Roman"/>
                          <a:cs typeface="Cordia New"/>
                        </a:rPr>
                        <a:t>Clé 3 G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>
                          <a:latin typeface="Times New Roman"/>
                          <a:ea typeface="Times New Roman"/>
                          <a:cs typeface="Cordia New"/>
                        </a:rPr>
                        <a:t>المدارس الابتدائية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2800" b="1">
                          <a:latin typeface="Times New Roman"/>
                          <a:ea typeface="Times New Roman"/>
                          <a:cs typeface="Cordia New"/>
                        </a:rPr>
                        <a:t>7</a:t>
                      </a:r>
                      <a:endParaRPr lang="en-US" sz="240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2800" b="1" dirty="0">
                          <a:latin typeface="Times New Roman"/>
                          <a:ea typeface="Times New Roman"/>
                          <a:cs typeface="Cordia New"/>
                        </a:rPr>
                        <a:t>3</a:t>
                      </a:r>
                      <a:endParaRPr lang="en-US" sz="24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785786" y="4572008"/>
          <a:ext cx="3505200" cy="1493520"/>
        </p:xfrm>
        <a:graphic>
          <a:graphicData uri="http://schemas.openxmlformats.org/drawingml/2006/table">
            <a:tbl>
              <a:tblPr rtl="1"/>
              <a:tblGrid>
                <a:gridCol w="2175422"/>
                <a:gridCol w="1329778"/>
              </a:tblGrid>
              <a:tr h="344805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المؤسسات التربوية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>
                          <a:latin typeface="Times New Roman"/>
                          <a:ea typeface="Times New Roman"/>
                          <a:cs typeface="Cordia New"/>
                        </a:rPr>
                        <a:t>عدد التفقديات المرتبطة بشبكة الأنترنات عبر التدفق العالي 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fr-FR" sz="1400" b="1">
                          <a:latin typeface="Times New Roman"/>
                          <a:ea typeface="Times New Roman"/>
                          <a:cs typeface="Cordia New"/>
                        </a:rPr>
                        <a:t>ADSL 512 KO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تفقديات المدارس </a:t>
                      </a:r>
                      <a:r>
                        <a:rPr lang="ar-TN" sz="1400" b="1" dirty="0" err="1">
                          <a:latin typeface="Times New Roman"/>
                          <a:ea typeface="Times New Roman"/>
                          <a:cs typeface="Cordia New"/>
                        </a:rPr>
                        <a:t>الإبتدائية</a:t>
                      </a: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 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2800" b="1" dirty="0">
                          <a:latin typeface="Times New Roman"/>
                          <a:ea typeface="Times New Roman"/>
                          <a:cs typeface="Cordia New"/>
                        </a:rPr>
                        <a:t>1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1142976" y="2357430"/>
            <a:ext cx="2928958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المدارس الابتدائية</a:t>
            </a:r>
            <a:endParaRPr lang="th-TH" sz="3600" dirty="0"/>
          </a:p>
        </p:txBody>
      </p:sp>
      <p:sp>
        <p:nvSpPr>
          <p:cNvPr id="7" name="Flèche droite 6"/>
          <p:cNvSpPr/>
          <p:nvPr/>
        </p:nvSpPr>
        <p:spPr>
          <a:xfrm>
            <a:off x="-785850" y="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ZoneTexte 7"/>
          <p:cNvSpPr txBox="1"/>
          <p:nvPr/>
        </p:nvSpPr>
        <p:spPr>
          <a:xfrm>
            <a:off x="4429124" y="5000636"/>
            <a:ext cx="4286280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ar-TN" sz="3600" b="1" dirty="0" smtClean="0">
                <a:latin typeface="Times New Roman"/>
                <a:ea typeface="Times New Roman"/>
                <a:cs typeface="AF_Najed" pitchFamily="2" charset="-78"/>
              </a:rPr>
              <a:t>تفقديات المدارس الابتدائية</a:t>
            </a:r>
            <a:r>
              <a:rPr lang="ar-TN" sz="3600" b="1" dirty="0" smtClean="0">
                <a:latin typeface="Times New Roman"/>
                <a:ea typeface="Times New Roman"/>
                <a:cs typeface="Cordia New"/>
              </a:rPr>
              <a:t> </a:t>
            </a:r>
            <a:endParaRPr lang="en-US" sz="3200" dirty="0">
              <a:latin typeface="Times New Roman"/>
              <a:ea typeface="Times New Roman"/>
              <a:cs typeface="Cordia N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785786" y="1285860"/>
          <a:ext cx="3438525" cy="1702127"/>
        </p:xfrm>
        <a:graphic>
          <a:graphicData uri="http://schemas.openxmlformats.org/drawingml/2006/table">
            <a:tbl>
              <a:tblPr rtl="1"/>
              <a:tblGrid>
                <a:gridCol w="2173437"/>
                <a:gridCol w="1265088"/>
              </a:tblGrid>
              <a:tr h="1357322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>
                          <a:latin typeface="Times New Roman"/>
                          <a:ea typeface="Times New Roman"/>
                          <a:cs typeface="Cordia New"/>
                        </a:rPr>
                        <a:t>المؤسسات التربوية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>
                          <a:latin typeface="Times New Roman"/>
                          <a:ea typeface="Times New Roman"/>
                          <a:cs typeface="Cordia New"/>
                        </a:rPr>
                        <a:t>عدد المدارس المرتبطة بشبكة الأنترنات عبر التدفق العالي 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fr-FR" sz="1400" b="1">
                          <a:latin typeface="Times New Roman"/>
                          <a:ea typeface="Times New Roman"/>
                          <a:cs typeface="Cordia New"/>
                        </a:rPr>
                        <a:t>ADSL </a:t>
                      </a:r>
                      <a:r>
                        <a:rPr lang="ar-TN" sz="1400" b="1">
                          <a:latin typeface="Times New Roman"/>
                          <a:ea typeface="Times New Roman"/>
                          <a:cs typeface="Cordia New"/>
                        </a:rPr>
                        <a:t>2</a:t>
                      </a:r>
                      <a:r>
                        <a:rPr lang="fr-FR" sz="1400" b="1">
                          <a:latin typeface="Times New Roman"/>
                          <a:ea typeface="Times New Roman"/>
                          <a:cs typeface="Cordia New"/>
                        </a:rPr>
                        <a:t> MO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>
                          <a:latin typeface="Times New Roman"/>
                          <a:ea typeface="Times New Roman"/>
                          <a:cs typeface="Cordia New"/>
                        </a:rPr>
                        <a:t>المدارس الإعدادية 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3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au 5"/>
          <p:cNvGraphicFramePr>
            <a:graphicFrameLocks noGrp="1"/>
          </p:cNvGraphicFramePr>
          <p:nvPr/>
        </p:nvGraphicFramePr>
        <p:xfrm>
          <a:off x="5214942" y="3643314"/>
          <a:ext cx="3257550" cy="2143139"/>
        </p:xfrm>
        <a:graphic>
          <a:graphicData uri="http://schemas.openxmlformats.org/drawingml/2006/table">
            <a:tbl>
              <a:tblPr rtl="1"/>
              <a:tblGrid>
                <a:gridCol w="2178912"/>
                <a:gridCol w="1078638"/>
              </a:tblGrid>
              <a:tr h="1832565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المؤسسات التربوية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>
                          <a:latin typeface="Times New Roman"/>
                          <a:ea typeface="Times New Roman"/>
                          <a:cs typeface="Cordia New"/>
                        </a:rPr>
                        <a:t>عدد المعاهد  المرتبطة بالوصلة الضوئية 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fr-FR" sz="1400" b="1">
                          <a:latin typeface="Times New Roman"/>
                          <a:ea typeface="Times New Roman"/>
                          <a:cs typeface="Cordia New"/>
                        </a:rPr>
                        <a:t>Fibre Optique </a:t>
                      </a:r>
                      <a:endParaRPr lang="en-US" sz="120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574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المعاهد 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ar-TN" sz="1400" b="1" dirty="0">
                          <a:latin typeface="Times New Roman"/>
                          <a:ea typeface="Times New Roman"/>
                          <a:cs typeface="Cordia New"/>
                        </a:rPr>
                        <a:t>1</a:t>
                      </a:r>
                      <a:endParaRPr lang="en-US" sz="1200" dirty="0">
                        <a:latin typeface="Times New Roman"/>
                        <a:ea typeface="Times New Roman"/>
                        <a:cs typeface="Cordia New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</a:tr>
            </a:tbl>
          </a:graphicData>
        </a:graphic>
      </p:graphicFrame>
      <p:sp>
        <p:nvSpPr>
          <p:cNvPr id="7" name="ZoneTexte 6"/>
          <p:cNvSpPr txBox="1"/>
          <p:nvPr/>
        </p:nvSpPr>
        <p:spPr>
          <a:xfrm>
            <a:off x="4786314" y="1857364"/>
            <a:ext cx="2928958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المدارس الإعدادية</a:t>
            </a:r>
            <a:endParaRPr lang="th-TH" sz="3600" dirty="0"/>
          </a:p>
        </p:txBody>
      </p:sp>
      <p:sp>
        <p:nvSpPr>
          <p:cNvPr id="8" name="ZoneTexte 7"/>
          <p:cNvSpPr txBox="1"/>
          <p:nvPr/>
        </p:nvSpPr>
        <p:spPr>
          <a:xfrm>
            <a:off x="1571604" y="4429132"/>
            <a:ext cx="2928958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3600" dirty="0" smtClean="0">
                <a:cs typeface="AF_Najed" pitchFamily="2" charset="-78"/>
              </a:rPr>
              <a:t>المعاهد</a:t>
            </a:r>
            <a:endParaRPr lang="th-TH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14348" y="3071810"/>
            <a:ext cx="77012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sz="2800" dirty="0" smtClean="0">
                <a:cs typeface="AF_Najed" pitchFamily="2" charset="-78"/>
              </a:rPr>
              <a:t>في إطار الخطة الوطنية لإنجاز </a:t>
            </a:r>
            <a:r>
              <a:rPr lang="ar-TN" sz="2800" dirty="0" err="1" smtClean="0">
                <a:cs typeface="AF_Najed" pitchFamily="2" charset="-78"/>
              </a:rPr>
              <a:t>الفضاءات</a:t>
            </a:r>
            <a:r>
              <a:rPr lang="ar-TN" sz="2800" dirty="0" smtClean="0">
                <a:cs typeface="AF_Najed" pitchFamily="2" charset="-78"/>
              </a:rPr>
              <a:t> الرياضية بالمدارس الابتدائية 2013.</a:t>
            </a:r>
          </a:p>
          <a:p>
            <a:pPr algn="r" rtl="1"/>
            <a:r>
              <a:rPr lang="ar-TN" sz="2800" dirty="0" smtClean="0">
                <a:cs typeface="AF_Najed" pitchFamily="2" charset="-78"/>
              </a:rPr>
              <a:t>برمجة : انجاز ملعب 	*بالمدرسة الابتدائية </a:t>
            </a:r>
            <a:r>
              <a:rPr lang="ar-TN" sz="2800" dirty="0" err="1" smtClean="0">
                <a:cs typeface="AF_Najed" pitchFamily="2" charset="-78"/>
              </a:rPr>
              <a:t>الشابي</a:t>
            </a:r>
            <a:r>
              <a:rPr lang="ar-TN" sz="2800" dirty="0" smtClean="0">
                <a:cs typeface="AF_Najed" pitchFamily="2" charset="-78"/>
              </a:rPr>
              <a:t> </a:t>
            </a:r>
          </a:p>
          <a:p>
            <a:pPr algn="r" rtl="1"/>
            <a:r>
              <a:rPr lang="ar-TN" sz="2800" dirty="0">
                <a:cs typeface="AF_Najed" pitchFamily="2" charset="-78"/>
              </a:rPr>
              <a:t>	</a:t>
            </a:r>
            <a:r>
              <a:rPr lang="ar-TN" sz="2800" dirty="0" smtClean="0">
                <a:cs typeface="AF_Najed" pitchFamily="2" charset="-78"/>
              </a:rPr>
              <a:t>		*بالمدرسة الابتدائية الطيب الشريف </a:t>
            </a:r>
          </a:p>
          <a:p>
            <a:pPr algn="r" rtl="1"/>
            <a:r>
              <a:rPr lang="ar-TN" sz="2800" dirty="0" smtClean="0">
                <a:cs typeface="AF_Najed" pitchFamily="2" charset="-78"/>
              </a:rPr>
              <a:t>الإنجاز : المندوبية </a:t>
            </a:r>
            <a:r>
              <a:rPr lang="ar-TN" sz="2800" dirty="0" err="1" smtClean="0">
                <a:cs typeface="AF_Najed" pitchFamily="2" charset="-78"/>
              </a:rPr>
              <a:t>الجهوية</a:t>
            </a:r>
            <a:r>
              <a:rPr lang="ar-TN" sz="2800" dirty="0" smtClean="0">
                <a:cs typeface="AF_Najed" pitchFamily="2" charset="-78"/>
              </a:rPr>
              <a:t> للشباب والرياضة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85786" y="1357298"/>
            <a:ext cx="7643865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ar-TN" sz="4800" dirty="0" err="1" smtClean="0">
                <a:cs typeface="AF_Najed" pitchFamily="2" charset="-78"/>
              </a:rPr>
              <a:t>الفضاءات</a:t>
            </a:r>
            <a:r>
              <a:rPr lang="ar-TN" sz="4800" dirty="0" smtClean="0">
                <a:cs typeface="AF_Najed" pitchFamily="2" charset="-78"/>
              </a:rPr>
              <a:t> الرياضية</a:t>
            </a:r>
            <a:endParaRPr lang="th-TH" sz="4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sentationPowerpoint.Com_Education_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PresentationPowerpoint.Com_Education_2</Template>
  <TotalTime>89</TotalTime>
  <Words>927</Words>
  <Application>Microsoft Office PowerPoint</Application>
  <PresentationFormat>Affichage à l'écran (4:3)</PresentationFormat>
  <Paragraphs>595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PresentationPowerpoint.Com_Education_2</vt:lpstr>
      <vt:lpstr>الجمهورية التونسية وزارة التربية المندوبية الجهوية للتربية ببنزرت </vt:lpstr>
      <vt:lpstr>أهم المشاريع والانجازات في المجال التربوي المنجزة والمبرمجة بمعتمدية العالية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Company>DarkOS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الجمهورية التونسية وزارة التربية المندوبية الجهوية للتربية ببنزرت </dc:title>
  <dc:creator>DarkUser</dc:creator>
  <cp:lastModifiedBy>DarkUser</cp:lastModifiedBy>
  <cp:revision>10</cp:revision>
  <dcterms:created xsi:type="dcterms:W3CDTF">2015-02-13T04:01:21Z</dcterms:created>
  <dcterms:modified xsi:type="dcterms:W3CDTF">2015-02-13T05:31:15Z</dcterms:modified>
</cp:coreProperties>
</file>